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6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iscila | RAF" initials="Pri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2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33" autoAdjust="0"/>
  </p:normalViewPr>
  <p:slideViewPr>
    <p:cSldViewPr snapToGrid="0" snapToObjects="1">
      <p:cViewPr>
        <p:scale>
          <a:sx n="70" d="100"/>
          <a:sy n="70" d="100"/>
        </p:scale>
        <p:origin x="-2094" y="-5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58D1A-E089-4BF0-B8D1-362170ED7767}" type="datetimeFigureOut">
              <a:rPr lang="es-ES" smtClean="0"/>
              <a:pPr/>
              <a:t>13/10/2015</a:t>
            </a:fld>
            <a:endParaRPr lang="es-E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A67DF-B6A1-43B8-8244-113091E662E2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95487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vVfeTrSYM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vVfeTrSYM8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cofuturo.org.br/files?path=content/pdf/d0a639b371688d97f2e4608e1003e4352f1c1bee.pdf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OwKhIma5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woW9hnB4vY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querominhabiblioteca.org.br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u="none" dirty="0" smtClean="0">
                <a:ea typeface="ＭＳ Ｐゴシック" pitchFamily="34" charset="-128"/>
              </a:rPr>
              <a:t>CARO</a:t>
            </a:r>
            <a:r>
              <a:rPr lang="pt-BR" b="1" u="none" baseline="0" dirty="0" smtClean="0">
                <a:ea typeface="ＭＳ Ｐゴシック" pitchFamily="34" charset="-128"/>
              </a:rPr>
              <a:t> GESTOR</a:t>
            </a:r>
            <a:endParaRPr lang="pt-BR" b="1" u="sng" dirty="0" smtClean="0">
              <a:ea typeface="ＭＳ Ｐゴシック" pitchFamily="34" charset="-128"/>
            </a:endParaRPr>
          </a:p>
          <a:p>
            <a:r>
              <a:rPr lang="pt-BR" dirty="0" smtClean="0">
                <a:ea typeface="ＭＳ Ｐゴシック" pitchFamily="34" charset="-128"/>
              </a:rPr>
              <a:t>	Sugerimos</a:t>
            </a:r>
            <a:r>
              <a:rPr lang="pt-BR" baseline="0" dirty="0" smtClean="0">
                <a:ea typeface="ＭＳ Ｐゴシック" pitchFamily="34" charset="-128"/>
              </a:rPr>
              <a:t> </a:t>
            </a:r>
            <a:r>
              <a:rPr lang="pt-BR" dirty="0" smtClean="0">
                <a:ea typeface="ＭＳ Ｐゴシック" pitchFamily="34" charset="-128"/>
              </a:rPr>
              <a:t>estudar o texto de orientação para cada slide.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a typeface="ＭＳ Ｐゴシック" pitchFamily="34" charset="-128"/>
              </a:rPr>
              <a:t>	Como sabe, o conteúdo foi</a:t>
            </a:r>
            <a:r>
              <a:rPr lang="pt-BR" baseline="0" dirty="0" smtClean="0">
                <a:ea typeface="ＭＳ Ｐゴシック" pitchFamily="34" charset="-128"/>
              </a:rPr>
              <a:t> criado pela </a:t>
            </a:r>
            <a:r>
              <a:rPr lang="pt-BR" baseline="0" dirty="0" err="1" smtClean="0">
                <a:ea typeface="ＭＳ Ｐゴシック" pitchFamily="34" charset="-128"/>
              </a:rPr>
              <a:t>Profª</a:t>
            </a:r>
            <a:r>
              <a:rPr lang="pt-BR" baseline="0" dirty="0" smtClean="0">
                <a:ea typeface="ＭＳ Ｐゴシック" pitchFamily="34" charset="-128"/>
              </a:rPr>
              <a:t> Christine Fontelles</a:t>
            </a:r>
            <a:r>
              <a:rPr lang="pt-BR" dirty="0" smtClean="0">
                <a:ea typeface="ＭＳ Ｐゴシック" pitchFamily="34" charset="-128"/>
              </a:rPr>
              <a:t>,</a:t>
            </a:r>
            <a:r>
              <a:rPr lang="pt-BR" baseline="0" dirty="0" smtClean="0">
                <a:ea typeface="ＭＳ Ｐゴシック" pitchFamily="34" charset="-128"/>
              </a:rPr>
              <a:t> portanto pedimos que</a:t>
            </a:r>
            <a:r>
              <a:rPr lang="pt-BR" b="0" dirty="0" smtClean="0">
                <a:ea typeface="ＭＳ Ｐゴシック" pitchFamily="34" charset="-128"/>
              </a:rPr>
              <a:t> apresente a palestra reproduzindo o texto indicado.</a:t>
            </a:r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u="sng" dirty="0" smtClean="0">
              <a:ea typeface="ＭＳ Ｐゴシック" pitchFamily="34" charset="-128"/>
            </a:endParaRPr>
          </a:p>
          <a:p>
            <a:r>
              <a:rPr lang="pt-BR" u="sng" dirty="0" smtClean="0">
                <a:ea typeface="ＭＳ Ｐゴシック" pitchFamily="34" charset="-128"/>
              </a:rPr>
              <a:t>ATENÇÃO</a:t>
            </a:r>
            <a:r>
              <a:rPr lang="pt-BR" u="none" dirty="0" smtClean="0">
                <a:ea typeface="ＭＳ Ｐゴシック" pitchFamily="34" charset="-128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O QUE ESTÁ ENTRE PARÊNTESES NÃO É PARA SER FALADO. TRATA-SE DE UMA ORIENTAÇÃO SOBRE O SLIDE.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SUA FALA ESTARÁ SEMPRE INDICADA POR UMA →</a:t>
            </a:r>
          </a:p>
          <a:p>
            <a:endParaRPr lang="pt-BR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ea typeface="ＭＳ Ｐゴシック" pitchFamily="34" charset="-128"/>
              </a:rPr>
              <a:t>LEIA O TÍTULO DA PALESTRA E APRESENTE</a:t>
            </a:r>
            <a:r>
              <a:rPr lang="pt-BR" b="1" baseline="0" dirty="0" smtClean="0">
                <a:ea typeface="ＭＳ Ｐゴシック" pitchFamily="34" charset="-128"/>
              </a:rPr>
              <a:t> A </a:t>
            </a:r>
            <a:r>
              <a:rPr lang="pt-BR" b="1" baseline="0" dirty="0" err="1" smtClean="0">
                <a:ea typeface="ＭＳ Ｐゴシック" pitchFamily="34" charset="-128"/>
              </a:rPr>
              <a:t>PROFª</a:t>
            </a:r>
            <a:r>
              <a:rPr lang="pt-BR" b="1" baseline="0" dirty="0" smtClean="0">
                <a:ea typeface="ＭＳ Ｐゴシック" pitchFamily="34" charset="-128"/>
              </a:rPr>
              <a:t> CHRISTINE FONTELLES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Diretora de Educação e Cultura do Instituto </a:t>
            </a:r>
            <a:r>
              <a:rPr lang="pt-B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Ecofuturo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pt-BR" sz="1200" b="1" noProof="0" dirty="0" smtClean="0"/>
          </a:p>
          <a:p>
            <a:endParaRPr lang="pt-BR" dirty="0" smtClean="0"/>
          </a:p>
          <a:p>
            <a:r>
              <a:rPr lang="pt-BR" b="1" dirty="0" smtClean="0"/>
              <a:t>ORIENTAÇÕES</a:t>
            </a:r>
          </a:p>
          <a:p>
            <a:r>
              <a:rPr lang="pt-BR" dirty="0" smtClean="0"/>
              <a:t>A atividade foi pensada para proporcionar um momento inicial de escuta e troca de percepções, hipóteses e experiências entre os professores sobre o tema que será abordado. É uma etapa fundamental para proporcionar envolvimento nos tópicos a seguir e resultar em aprendizado efetivo.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Esperamos que este material contribua e fortaleça os esforços já realizados pela comunidade escolar para educar para a leitura. Bom trabalho!</a:t>
            </a:r>
          </a:p>
          <a:p>
            <a:endParaRPr lang="pt-BR" dirty="0" smtClean="0"/>
          </a:p>
          <a:p>
            <a:r>
              <a:rPr lang="pt-BR" b="1" dirty="0" smtClean="0"/>
              <a:t>Sugestões para leitura prévia</a:t>
            </a:r>
          </a:p>
          <a:p>
            <a:r>
              <a:rPr lang="pt-BR" dirty="0" smtClean="0"/>
              <a:t>Artigos: “Brincar de ler”, “Para que serve uma biblioteca?” e “Para que serve uma biblioteca em tempos digitais?”.</a:t>
            </a:r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66724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neste momento, se já houver uma biblioteca na escola, é possível refletir com o grupo se o local pode ser considerado a “casa do leitor”. Se sim, por quê? Se não, por quê?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será um aquecimento para uma dinâmica mais adiante.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5763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 O TÍTULO E O TEXTO DO SLIDE.</a:t>
            </a:r>
            <a:endParaRPr lang="es-E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128863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continuar a reflexão com o grupo sobre a influência da biblioteca escolar na comunidade em que a escola está situada: o real, o possível, o ideal.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Comentário: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nova etapa de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aquecimento para uma dinâmica mais adiante.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52866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continuar a reflexão discutindo o espaço e o acervo.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 pensar na perspectiva do real (o que se tem no momento), do possível (o que se pode fazer a curto ou médio prazo) e do ideal (o que se sonha e que pode vir a se tornar realidade a longo prazo).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637373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 O TEXTO DO SLIDE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52421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(Uma vez explorada as práticas leitoras na escola, após a exposição deste slide é importante que façam uma reflexão sobre a biblioteca da escola: espaço, acervo, frequência, o que está bom, o que não está, o que pode ser melhorado.)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organize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 de 5/6 participantes e peça que reflitam sobre o que foi abordado e registrem os pontos levantados. Tempo: 20’.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 final, peça ao representante de cada grupo que escreva num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 em cartolinas que podem ser coladas na parede para visualização de todos.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objetivo é a construção coletiva de um projeto de biblioteca para a escola. 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 da exposição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 minutos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991650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FALE O TEXTO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a typeface="ＭＳ Ｐゴシック" pitchFamily="34" charset="-128"/>
              </a:rPr>
              <a:t>→ 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 escola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além da biblioteca, acervo circulante nas salas de aula, leituras ao ar livre no pátio, debaixo da sombra de uma árvore. Aos finais de semana ou feriado, por exemplo, a escola pode se transformar numa imensa biblioteca, com livros, leituras e leitores circulando e ocupando salas de aula, pátio, biblioteca e jardim. Pode ser uma boa oportunidade para convidar a comunidade do entorno, a família dos alunos e os professores.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vez esclarecida a importância da biblioteca como eixo central do projeto pedagógico e da escola,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15 a 18 falam da importância de ampliar os espaços de promoção de leitura para além das paredes das bibliotecas, a importância de um bom planejamento de promoção de leitura.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exposição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Comentário/observação: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importante deixar claro que não existem receitas e as estratégias devem ser adequadas aos públicos sem jamais substituir leituras e manuseio de livros por outras manifestações culturais.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Aprendemos a ler lendo.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541322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(Uma vez construído o projeto coletivo, agora é o momento de começar a explorar a ideia de “biblioteca sem fronteiras”, ou seja, como livros e leituras podem ocupar outros ambientes da escola e da comunidade.)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perguntar aos participantes o que pensam a respeito e o que pode ser feito a curto, médio e longo prazo.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minutos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4090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</a:t>
            </a:r>
            <a:r>
              <a:rPr lang="pt-BR" b="1" baseline="0" dirty="0" smtClean="0"/>
              <a:t> OS TRÊS TÓPICOS DO SLIDE E EM SEGUIDA </a:t>
            </a:r>
            <a:r>
              <a:rPr lang="pt-BR" b="1" dirty="0" smtClean="0"/>
              <a:t>FALE</a:t>
            </a:r>
            <a:r>
              <a:rPr lang="pt-BR" b="1" baseline="0" dirty="0" smtClean="0"/>
              <a:t> O TEXTO ABAIXO.</a:t>
            </a:r>
          </a:p>
          <a:p>
            <a:endParaRPr lang="pt-BR" baseline="0" dirty="0" smtClean="0">
              <a:ea typeface="+mn-ea"/>
            </a:endParaRPr>
          </a:p>
          <a:p>
            <a:r>
              <a:rPr lang="pt-BR" dirty="0" smtClean="0">
                <a:ea typeface="ＭＳ Ｐゴシック" pitchFamily="34" charset="-128"/>
              </a:rPr>
              <a:t>→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Um calendário de leituras ao longo do ano pode ser bem instigante: Dia do Meio Ambiente, Dia dos Namorados, Primavera, Descobrimento do Brasil, Natal, entre outros, abrindo espaço para leituras compartilhadas, leituras em voz alta, debates sobre autores ou livros.</a:t>
            </a:r>
          </a:p>
          <a:p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Incentivar os alunos a levar livros para casa e pedir aos pais, avós, 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cuidadores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irmãos mais velhos que leiam junto. É uma boa estratégia para envolver a família e instituir o hábito de leitura em casa. “Leia pra mim” é o nome de um projeto desenvolvido por uma professora no Rio de Janeiro.</a:t>
            </a:r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724922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Clubes de leitores, círculos e rodas de Leitura podem ser incentivados ou nascerem espontaneamente por afinidade entre os leitores e </a:t>
            </a:r>
            <a:r>
              <a:rPr 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neo-leitores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por gênero ou por autor. </a:t>
            </a:r>
          </a:p>
          <a:p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Podem ser incentivadas ações de </a:t>
            </a:r>
            <a:r>
              <a:rPr lang="pt-BR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bookcrossing</a:t>
            </a:r>
            <a:r>
              <a:rPr lang="pt-BR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livros são deixados propositalmente em locais públicos – e feira de troca de livros na escola, ações que contam com a contribuição da comunidade escolar. Afinal, livros não devem ficar parados nas estantes, devem circular entre os leitores. </a:t>
            </a:r>
          </a:p>
          <a:p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Diário do leitor é uma ótima ideia para unir leitura e escrita e incentivar novas leituras. Cada usuário da biblioteca anota dados sobre os livros que leu e suas impressões sobre cada um deles. Uma estratégia excelente para atrair mais leitores.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após a exposição deste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perguntar aos participantes o que, do que foi exposto, faz sentido ser implementado na escola, se têm outras propostas. Registre num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em cartolinas coladas nas paredes.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propósito é rechear o “projeto de biblioteca” com planejamento de leituras, de forma a construir um pacto entre os educadores sobre biblioteca, práticas leitoras e atendimento aos leitores.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IMPORTANTÍSSIMO: aprendemos e desenvolvemos o gosto pela leitura lendo e não assistindo a apresentações teatrais, filmes, participando de oficinas de artesanato ou coisas do gênero. Tudo tem sua importância, mas não serve para formar leitor, pois se assim fosse a TV, o cinema, o rádio, o teatro e outras mídias já teriam dado conta do recado; se não deram é porque não funcionam para a finalidade de formar leitor competente. 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minutos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OBSERVAÇÃO: COLOCAR “BOOKCROSSING/LIVRO LIVRE”, para dar uma opção de nome “abrasileirado” para a 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92186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</a:t>
            </a:r>
            <a:r>
              <a:rPr lang="pt-BR" b="1" baseline="0" dirty="0" smtClean="0"/>
              <a:t> O TÍTULO E O TEXTO DO SLIDE.</a:t>
            </a:r>
            <a:endParaRPr lang="pt-BR" b="1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161129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esclarecer que aprender a ler, como qualquer outro hábito, valor e competência, é resultado de um processo educativo.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exibição dos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vídeos “A palavra conta”. (Disponível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&lt;https://www.youtube.com/watch?v=JuOd1up0pIo&gt;. Acesso em: 24 abr.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2015.) e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“Manifesto por um Brasil Literário”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(Disponível em: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https://www.youtube.com/watch?v=6vVfeTrSYM8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 em: 24 abr. 2015).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Esses documentários acordam memórias e sentidos. É um bom momento para pedir aos professores que escrevam uma saborosa narrativa sobre suas lembranças de como aprenderam a ler, quem incentivou, quem desestimulou. Compartilhar trajetórias leitoras exitosas e desastrosas no grupo é uma boa forma de construir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autopercepção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cada um e do grupo, de como devem planejar e implementar o projeto de leitura na escola.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 para a escrita: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minutos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de apoio: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artigo “Brincar de Ler”</a:t>
            </a:r>
          </a:p>
          <a:p>
            <a:endParaRPr lang="pt-BR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http://bibliotecavirtual.ecofuturo.org.br/categoria/pesquisas-em-educacao-leitura&gt;</a:t>
            </a:r>
          </a:p>
          <a:p>
            <a:endParaRPr lang="pt-BR" b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172160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FALAR</a:t>
            </a:r>
            <a:r>
              <a:rPr lang="pt-BR" b="1" baseline="0" dirty="0" smtClean="0"/>
              <a:t> O TEXTO DO SLIDE.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778215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TEXTO DO SLIDE E PROPONHA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22 a 27 tratam especificamente da importância do professor na formação leitora de crianças e jovens.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exibição do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 e, na sequência, do vídeo “Manifesto por um Brasil Literário” (Disponível em: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https://www.youtube.com/watch?v=6vVfeTrSYM8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</a:t>
            </a:r>
            <a:r>
              <a:rPr lang="pt-BR" sz="120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em: 24 abr. 2015).</a:t>
            </a:r>
            <a:endParaRPr lang="pt-BR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documentário acorda memórias e sentidos. É um bom momento para pedir aos professores que escrevam uma saborosa narrativa sobre suas lembranças de aprendizado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leitura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quem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incentivou, quem desestimulou. Compartilhar trajetórias leitoras exitosas e desastrosas no grupo é uma boa forma de construir uma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autopercepção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cada um e do grupo, de como devem planejar e implementar o projeto de leitura na escola. Pedir a 3 ou 4 voluntários que leiam suas narrativas ao grupo.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minutos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612374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 O TEXTO DO SLIDE.</a:t>
            </a:r>
            <a:endParaRPr lang="es-E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322487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LEIA O TEXTO DO SLIDE.</a:t>
            </a:r>
            <a:endParaRPr lang="es-ES" b="1" dirty="0" smtClean="0"/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60669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 O TEXTO DO SLIDE.</a:t>
            </a:r>
            <a:endParaRPr lang="es-E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599179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 A ATIVIDADE ABAIXO.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após a apresentação dos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anteriores, é importante que os professores reflitam como vêm desempenhando este papel – que não é papel apenas do professor de Língua Portuguesa e Literatura, mas de todos –, uma vez que a leitura é transversal na educação. Importante que reflitam como a literatura vem sendo tratada na escola: de forma funcionária em testes de compreensão de texto? Integrando a compreensão de fatos históricos, antigos e contemporâneos? Há leituras dirigidas e leituras de livre escolha? Como deveria ser?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pedir que registrem práticas/ações realizadas num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flip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minutos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971222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 A ATIVIDADE ABAIXO.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a apresentação do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perguntar o que pensam a respeito, deixando claro com anterioridade que não se trata de uma competição, mas de uma escolha por consenso da própria comunidade escolar, uma vez que o propósito é que todos se sintam e sejam apoiados em sua formação e fortalecimento de comportamento leitor.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minutos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recomendada: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“Confiar no texto, habitar os livros”, de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Reni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Adriano. </a:t>
            </a:r>
            <a:r>
              <a:rPr lang="pt-BR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(Disponível</a:t>
            </a:r>
            <a:r>
              <a:rPr lang="pt-BR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http://ecofuturo.org.br/files?path=content/pdf/d0a639b371688d97f2e4608e1003e4352f1c1bee.pdf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 em: 24 abr. 2014).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11488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28 a 30 têm por objetivo sensibilizar e fomentar a discussão sobre a biblioteca e a cultura digital.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10829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TEXTO DO SLIDE E PROPONHA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apresentação do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seguido da exibição até o minuto 3:24 do vídeo “A palavra conta”. (Disponível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https://www.youtube.com/watch?v=TlOwKhIma5s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 em: 24 abr. 2015.)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Artigo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“Para que serve uma biblioteca em tempos digitais”.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4635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 smtClean="0"/>
              <a:t>LEIA O TEXTO DO SLIDE.</a:t>
            </a:r>
          </a:p>
          <a:p>
            <a:endParaRPr lang="pt-BR" dirty="0" smtClean="0"/>
          </a:p>
          <a:p>
            <a:r>
              <a:rPr lang="pt-BR" b="1" dirty="0" smtClean="0"/>
              <a:t>Texto introdutório do autor (Orientações)</a:t>
            </a:r>
          </a:p>
          <a:p>
            <a:r>
              <a:rPr lang="pt-BR" dirty="0" smtClean="0"/>
              <a:t>Este material contém informações práticas e referenciais teóricos de renomados autores e pesquisadores, que se somam na tarefa de levar a pensar como a escola pode e deve atuar para promover o desenvolvimento da competência leitora e o gosto pela leitura.</a:t>
            </a:r>
          </a:p>
          <a:p>
            <a:r>
              <a:rPr lang="pt-BR" dirty="0" smtClean="0"/>
              <a:t> </a:t>
            </a:r>
          </a:p>
          <a:p>
            <a:r>
              <a:rPr lang="pt-BR" dirty="0" smtClean="0"/>
              <a:t>Educar para a leitura é</a:t>
            </a:r>
            <a:r>
              <a:rPr lang="pt-BR" baseline="0" dirty="0" smtClean="0"/>
              <a:t> </a:t>
            </a:r>
            <a:r>
              <a:rPr lang="pt-BR" dirty="0" smtClean="0"/>
              <a:t>tarefa de toda uma vida, que deve começar em casa e estender-se à escola ainda na primeira infância. Essa é uma percepção ainda pouco difundida no Brasil e que precisa estar mais presente na formação iniciada e continuada dos educadores, tratando mais sobre estratégias efetivas e diferenciadas para formar leitores. Como diz Teresa </a:t>
            </a:r>
            <a:r>
              <a:rPr lang="pt-BR" dirty="0" err="1" smtClean="0"/>
              <a:t>Colomer</a:t>
            </a:r>
            <a:r>
              <a:rPr lang="pt-BR" dirty="0" smtClean="0"/>
              <a:t>, na publicação </a:t>
            </a:r>
            <a:r>
              <a:rPr lang="pt-BR" i="1" dirty="0" smtClean="0"/>
              <a:t>Andar entre livros</a:t>
            </a:r>
            <a:r>
              <a:rPr lang="pt-BR" dirty="0" smtClean="0"/>
              <a:t>, é preciso “prever como ajudar o leitor ante as dificuldades indubitáveis da leitura, uma atividade que necessita condições como tempo, solidão, concentração, aquisição de habilidades específicas”.</a:t>
            </a:r>
          </a:p>
          <a:p>
            <a:r>
              <a:rPr lang="pt-BR" dirty="0" smtClean="0"/>
              <a:t> </a:t>
            </a:r>
          </a:p>
          <a:p>
            <a:r>
              <a:rPr lang="pt-BR" dirty="0" smtClean="0"/>
              <a:t>Há importantes referências mostrando que o comportamento leitor depende, certamente, de uma diversidade de fatores, sendo dois deles o acesso gratuito aos livros, bibliotecas, e a atratividade das práticas de leitura dirigidas e diversificadas, planejadas e realizadas por professores, nas próprias bibliotecas e fora delas, de forma integrada ao projeto político pedagógico da escola. Atratividade, neste caso, não tem a ver com substituir a leitura de livros por outras modalidades culturais e/ou artísticas, como teatro, cinema, oficina de artesanato, fantoches. Aprendemos a ler lendo. Em livros impressos ou em </a:t>
            </a:r>
            <a:r>
              <a:rPr lang="pt-BR" i="1" dirty="0" smtClean="0"/>
              <a:t>e-books</a:t>
            </a:r>
            <a:r>
              <a:rPr lang="pt-BR" dirty="0" smtClean="0"/>
              <a:t>, o gosto pela leitura se constrói e a competência se desenvolve por meio da leitura. Segundo a pesquisa </a:t>
            </a:r>
            <a:r>
              <a:rPr lang="pt-BR" i="1" dirty="0" smtClean="0"/>
              <a:t>Retratos da Leitura do Brasil de 2011</a:t>
            </a:r>
            <a:r>
              <a:rPr lang="pt-BR" dirty="0" smtClean="0"/>
              <a:t>, 45% das crianças citam os professores como maiores influenciadores no hábito de leitura, seguidos pelas mães, com 43%, e pelos pais, com 17%.  </a:t>
            </a:r>
          </a:p>
          <a:p>
            <a:r>
              <a:rPr lang="pt-BR" dirty="0" smtClean="0"/>
              <a:t> </a:t>
            </a:r>
          </a:p>
          <a:p>
            <a:r>
              <a:rPr lang="pt-BR" dirty="0" smtClean="0"/>
              <a:t>Este material foi elaborado visando apoiar encontros formativos reflexivos para professores, realizados na própria escola. Reunido em 30 </a:t>
            </a:r>
            <a:r>
              <a:rPr lang="pt-BR" i="1" dirty="0" smtClean="0"/>
              <a:t>slides</a:t>
            </a:r>
            <a:r>
              <a:rPr lang="pt-BR" dirty="0" smtClean="0"/>
              <a:t> organizados em 6 blocos, traça um roteiro que posiciona a leitura como tema transversal na educação; oferece uma perspectiva ampliada sobre a formação leitora de crianças, jovens e adultos, partindo do pressuposto de que não nascemos leitores; passa</a:t>
            </a:r>
            <a:r>
              <a:rPr lang="pt-BR" baseline="0" dirty="0" smtClean="0"/>
              <a:t> </a:t>
            </a:r>
            <a:r>
              <a:rPr lang="pt-BR" dirty="0" smtClean="0"/>
              <a:t>por reflexões sobre o papel social da biblioteca, dos espaços e das práticas de leitura, que atendam às demandas curriculares e vá além, no qual a escola, o professor e a família devem atuar de forma planejada e cooperativa; e termina falando da Lei 12.244/10, que trata da universalização de bibliotecas em escolas, com </a:t>
            </a:r>
            <a:r>
              <a:rPr lang="pt-BR" i="1" dirty="0" smtClean="0"/>
              <a:t>link</a:t>
            </a:r>
            <a:r>
              <a:rPr lang="pt-BR" dirty="0" smtClean="0"/>
              <a:t> para mais informações sobre campanha de mobilização.</a:t>
            </a:r>
          </a:p>
          <a:p>
            <a:r>
              <a:rPr lang="pt-BR" dirty="0" smtClean="0"/>
              <a:t>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386326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TEXTO DO SLIDE E PROPONHA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após a apresentação dos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pedir aos participantes que reflitam e discutam qual sua interação e a de seus alunos com a cultura digital, se incluem ou como poderiam incluir a internet como recurso de suas aulas.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debate em grupo de 5/6 pessoas. A conclusão deve ser apresentada pelo representante de cada grupo aos demais.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objetivo é promover uma reflexão coletiva sobre a cooperação das tecnologias – analógica e digital – e seu papel de apoio, e não de figura central, nas práticas a serem desenvolvidas para apoiar competências de leitura e escrita.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minutos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relaxar: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exibir o curta “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book” (Disponível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https://www.youtube.com/watch?v=XwoW9hnB4vY</a:t>
            </a:r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&gt;. Acesso em: 24 abr. 2015)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Ótimo para esclarecer que existem várias tecnologias que podem e devem ser utilizadas na educação. A digital é apenas uma delas.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74581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TEXTO DO SLIDE E PROPONHA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31, 32 e 33 abordam a política pública da biblioteca em escola, recursos públicos para sua efetividade e como se engajar.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acessar o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www.euquerominhabiblioteca.org.br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&gt;, exibir o vídeo manifesto ao grupo para que conheça as funcionalidades e informações disponíveis sobre a Lei de Universalização de Bibliotecas e possa se engajar e mobilizar a comunidade escolar.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encerrar a apresentação e a formação sobre o tema “Espaços de leitura na escola”, sugerimos que um dos participantes faça a leitura em voz alta de um trecho do ensaio “O direito à literatura”, de Antônio Candido (Disponível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em: &lt;http://minhateca.com.br/marioconte/Documentos/LIVROS/Antonio+Candido+-++Direito+*c3*a0+Literatura,16375625.pdf&gt;. Acesso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em: 24 abr. 2015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minutos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Saiba mais em: &lt;www.euquerominhabiblioteca.org.br/&gt;.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271423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 O TEXTO DO SLIDE.</a:t>
            </a:r>
            <a:endParaRPr lang="es-ES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A67DF-B6A1-43B8-8244-113091E662E2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86549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A CITAÇÃO DO SLIDE.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04856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75703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A</a:t>
            </a:r>
            <a:r>
              <a:rPr lang="pt-BR" b="1" baseline="0" dirty="0" smtClean="0"/>
              <a:t> CITAÇÃO DO SLIDE E PROPONHA A ATIVIDADE ABAIXO.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(Peça</a:t>
            </a:r>
            <a:r>
              <a:rPr lang="pt-BR" baseline="0" dirty="0" smtClean="0"/>
              <a:t> aos professores que levem um livro de literatura de sua predileção com um trecho marcado para ler em voz alta ao grupo antes de iniciar a formação. </a:t>
            </a:r>
          </a:p>
          <a:p>
            <a:r>
              <a:rPr lang="pt-BR" baseline="0" dirty="0" smtClean="0"/>
              <a:t>É uma boa forma de “aquecimento” para o tema que será tratado. Não tem problema se alguns não levarem ou se poucos levarem. O que importa é a experiência de leituras que todos vivenciarão.)</a:t>
            </a:r>
          </a:p>
          <a:p>
            <a:endParaRPr lang="pt-B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3254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deixar claro para o grupo que competência leitora é a missão da escola e não do professor de Língua Portuguesa. Não há educação possível se não há garantia para o letramento pleno.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solicitar aos professores que façam comentários. Por exemplo: a percepção do professor de Matemática no dia a dia com seus alunos.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Comentários/observações: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 que essa abordagem faça sentido para eles antes de seguir em frente.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2948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 O TEXTO DO SLIDE E PROPOR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Preparação: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providenciar para que os professores tenham contato com o Projeto Político Pedagógico da escola.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a 8 apresentam a biblioteca como um equipamento educativo estratégico na escola.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exposição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Comentários/ observações: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fundamental que os professores façam uma leitura prévia do Projeto Político Pedagógico, para que estejam aptos a reconhecer a relevância do que será exposto e estabelecer conexões entre a biblioteca e o PPP.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2571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LER O TEXTO DO SLIDE E PROPOR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compartilhar as práticas leitoras no dia a dia da sala de aula. 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solicitar aos professores que falem a respeito.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 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minutos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exposições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88929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baseline="0" dirty="0" smtClean="0"/>
              <a:t>QUESTIONE O GRUPO SOBRE “QUE BIBLIOTECA QUEREMOS?”, APÓS A DISCUSSÃO COM O GRUPO, FAÇA UM FECHAMENTO COM BASE NO TEXTO ABAIXO.</a:t>
            </a:r>
          </a:p>
          <a:p>
            <a:endParaRPr lang="pt-BR" baseline="0" dirty="0" smtClean="0"/>
          </a:p>
          <a:p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(O espaço, o acervo e o atendimento devem ser pensados pela comunidade educativa com base no PPP e deve refletir o compromisso da escola com a formação do aluno como ser humano integral.</a:t>
            </a:r>
          </a:p>
          <a:p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sala de aula e a biblioteca devem atuar de forma complementar, apoiando, inspirando, instigando e compondo a integração entre o saber científico, as competências socioemocionais e a cidadania.)</a:t>
            </a:r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69007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LEIA O TEXTO DO SLIDE E PROPONHA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ATIVIDADE ABAIXO.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 </a:t>
            </a:r>
            <a:r>
              <a:rPr lang="pt-BR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 a 15 tratam do papel estratégico da biblioteca na formação leitora e da importância de um bom planejamento de atendimento e cobertura. Um insumo tão importante quanto a própria sala de aula.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Dinâmica: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exposição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Atividade: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aproveitar a oportunidade e perguntar a alguns como aprenderam a ler.</a:t>
            </a:r>
          </a:p>
          <a:p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Comentários/observações: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provavelmente esta é uma dimensão não explorada ou percebida pelo grupo, pois pouco prestamos atenção para o fato de que a leitura não é um valor ou uma habilidade inatos. Muitos pensam que são competências mecânicas e que não requer maior atenção, o que não é verdade.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7C4CE-B6A4-4B33-B90E-43B036E8DA71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1035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9467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694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1338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B2014A-25D0-45D4-A1BC-179F9B5B5C06}" type="datetimeFigureOut">
              <a:rPr lang="pt-BR" smtClean="0"/>
              <a:pPr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029FE-8CE1-4723-A079-10647CBE487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9955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B2014A-25D0-45D4-A1BC-179F9B5B5C06}" type="datetimeFigureOut">
              <a:rPr lang="pt-BR" smtClean="0"/>
              <a:pPr/>
              <a:t>13/10/2015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A029FE-8CE1-4723-A079-10647CBE487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3280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08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541949" y="368983"/>
            <a:ext cx="8243422" cy="6127886"/>
            <a:chOff x="541949" y="368983"/>
            <a:chExt cx="8243422" cy="6127886"/>
          </a:xfrm>
        </p:grpSpPr>
        <p:pic>
          <p:nvPicPr>
            <p:cNvPr id="6" name="Picture 5" descr="logo_s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424" y="5354156"/>
              <a:ext cx="934947" cy="1142713"/>
            </a:xfrm>
            <a:prstGeom prst="rect">
              <a:avLst/>
            </a:prstGeom>
          </p:spPr>
        </p:pic>
        <p:pic>
          <p:nvPicPr>
            <p:cNvPr id="3" name="Picture 2" descr="img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31" y="2585541"/>
              <a:ext cx="7464612" cy="2768615"/>
            </a:xfrm>
            <a:prstGeom prst="rect">
              <a:avLst/>
            </a:prstGeom>
          </p:spPr>
        </p:pic>
        <p:pic>
          <p:nvPicPr>
            <p:cNvPr id="8" name="Picture 4" descr="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49" y="584136"/>
              <a:ext cx="2940839" cy="1685354"/>
            </a:xfrm>
            <a:prstGeom prst="rect">
              <a:avLst/>
            </a:prstGeom>
          </p:spPr>
        </p:pic>
        <p:sp>
          <p:nvSpPr>
            <p:cNvPr id="9" name="Retângulo 5"/>
            <p:cNvSpPr>
              <a:spLocks noChangeArrowheads="1"/>
            </p:cNvSpPr>
            <p:nvPr/>
          </p:nvSpPr>
          <p:spPr bwMode="auto">
            <a:xfrm>
              <a:off x="5913423" y="1949870"/>
              <a:ext cx="2816342" cy="35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4291" tIns="32146" rIns="64291" bIns="32146">
              <a:spAutoFit/>
            </a:bodyPr>
            <a:lstStyle/>
            <a:p>
              <a:pPr algn="r">
                <a:lnSpc>
                  <a:spcPts val="2039"/>
                </a:lnSpc>
              </a:pPr>
              <a:r>
                <a:rPr lang="pt-B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charset="0"/>
                </a:rPr>
                <a:t>Christine Fontelles</a:t>
              </a:r>
            </a:p>
          </p:txBody>
        </p:sp>
        <p:sp>
          <p:nvSpPr>
            <p:cNvPr id="10" name="CaixaDeTexto 5"/>
            <p:cNvSpPr txBox="1">
              <a:spLocks noChangeArrowheads="1"/>
            </p:cNvSpPr>
            <p:nvPr/>
          </p:nvSpPr>
          <p:spPr bwMode="auto">
            <a:xfrm>
              <a:off x="3659310" y="368983"/>
              <a:ext cx="5114784" cy="1296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4291" tIns="32146" rIns="64291" bIns="32146">
              <a:spAutoFit/>
            </a:bodyPr>
            <a:lstStyle/>
            <a:p>
              <a:pPr algn="r">
                <a:defRPr/>
              </a:pPr>
              <a:r>
                <a:rPr lang="pt-BR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ESPAÇOS DE LEITURA </a:t>
              </a:r>
            </a:p>
            <a:p>
              <a:pPr algn="r">
                <a:defRPr/>
              </a:pPr>
              <a:r>
                <a:rPr lang="pt-BR" sz="4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NA ESCOLA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7151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153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0628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0695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16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509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804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2935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838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-1"/>
            <a:ext cx="9144000" cy="6854119"/>
            <a:chOff x="0" y="-1"/>
            <a:chExt cx="9144000" cy="685411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-1"/>
              <a:ext cx="9144000" cy="6854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tângulo 2"/>
            <p:cNvSpPr/>
            <p:nvPr/>
          </p:nvSpPr>
          <p:spPr>
            <a:xfrm>
              <a:off x="4375472" y="4804012"/>
              <a:ext cx="393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pt-B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↓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88639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614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3264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975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-1"/>
            <a:ext cx="9144001" cy="685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094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18695" cy="683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7372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235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956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7959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948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7216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314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557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8324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353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337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140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5524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919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55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2932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892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468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9622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2433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416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1760</Words>
  <Application>Microsoft Office PowerPoint</Application>
  <PresentationFormat>Apresentação na tela (4:3)</PresentationFormat>
  <Paragraphs>242</Paragraphs>
  <Slides>35</Slides>
  <Notes>34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Alê</dc:creator>
  <cp:lastModifiedBy>MCarreira</cp:lastModifiedBy>
  <cp:revision>118</cp:revision>
  <dcterms:created xsi:type="dcterms:W3CDTF">2015-05-12T13:03:12Z</dcterms:created>
  <dcterms:modified xsi:type="dcterms:W3CDTF">2015-10-13T13:57:54Z</dcterms:modified>
</cp:coreProperties>
</file>